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4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43.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42.xml" ContentType="application/vnd.openxmlformats-officedocument.presentationml.slide+xml"/>
  <Override PartName="/ppt/notesSlides/notesSlide43.xml" ContentType="application/vnd.openxmlformats-officedocument.presentationml.notesSlide+xml"/>
  <Override PartName="/ppt/slideMasters/slideMaster1.xml" ContentType="application/vnd.openxmlformats-officedocument.presentationml.slideMaster+xml"/>
  <Override PartName="/ppt/notesSlides/notesSlide4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38.xml" ContentType="application/vnd.openxmlformats-officedocument.presentationml.notesSlide+xml"/>
  <Override PartName="/ppt/notesSlides/notesSlide41.xml" ContentType="application/vnd.openxmlformats-officedocument.presentationml.notesSlide+xml"/>
  <Override PartName="/ppt/notesSlides/notesSlide31.xml" ContentType="application/vnd.openxmlformats-officedocument.presentationml.notesSlide+xml"/>
  <Override PartName="/ppt/notesSlides/notesSlide44.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3.xml" ContentType="application/vnd.openxmlformats-officedocument.presentationml.notesSlide+xml"/>
  <Override PartName="/ppt/notesSlides/notesSlide40.xml" ContentType="application/vnd.openxmlformats-officedocument.presentationml.notesSlide+xml"/>
  <Override PartName="/ppt/notesSlides/notesSlide24.xml" ContentType="application/vnd.openxmlformats-officedocument.presentationml.notesSlide+xml"/>
  <Override PartName="/ppt/notesSlides/notesSlide39.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2.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6"/>
  </p:notesMasterIdLst>
  <p:handoutMasterIdLst>
    <p:handoutMasterId r:id="rId47"/>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399" r:id="rId21"/>
    <p:sldId id="423" r:id="rId22"/>
    <p:sldId id="393" r:id="rId23"/>
    <p:sldId id="366" r:id="rId24"/>
    <p:sldId id="429" r:id="rId25"/>
    <p:sldId id="432" r:id="rId26"/>
    <p:sldId id="394" r:id="rId27"/>
    <p:sldId id="419" r:id="rId28"/>
    <p:sldId id="420" r:id="rId29"/>
    <p:sldId id="266" r:id="rId30"/>
    <p:sldId id="395" r:id="rId31"/>
    <p:sldId id="315" r:id="rId32"/>
    <p:sldId id="370" r:id="rId33"/>
    <p:sldId id="267" r:id="rId34"/>
    <p:sldId id="346" r:id="rId35"/>
    <p:sldId id="397" r:id="rId36"/>
    <p:sldId id="373" r:id="rId37"/>
    <p:sldId id="371" r:id="rId38"/>
    <p:sldId id="398" r:id="rId39"/>
    <p:sldId id="317" r:id="rId40"/>
    <p:sldId id="435" r:id="rId41"/>
    <p:sldId id="369" r:id="rId42"/>
    <p:sldId id="422" r:id="rId43"/>
    <p:sldId id="433" r:id="rId44"/>
    <p:sldId id="434" r:id="rId45"/>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4489" autoAdjust="0"/>
  </p:normalViewPr>
  <p:slideViewPr>
    <p:cSldViewPr snapToGrid="0">
      <p:cViewPr varScale="1">
        <p:scale>
          <a:sx n="94" d="100"/>
          <a:sy n="94" d="100"/>
        </p:scale>
        <p:origin x="570" y="78"/>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2/18/2020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2/18/2020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Opportunistic omnivores:</a:t>
            </a:r>
            <a:r>
              <a:rPr lang="en-US" baseline="0" dirty="0" smtClean="0"/>
              <a:t> very diverse diet. </a:t>
            </a:r>
          </a:p>
          <a:p>
            <a:pPr eaLnBrk="1" hangingPunct="1"/>
            <a:r>
              <a:rPr lang="en-US" dirty="0" smtClean="0"/>
              <a:t>Even more damaging</a:t>
            </a:r>
            <a:r>
              <a:rPr lang="en-US" baseline="0" dirty="0" smtClean="0"/>
              <a:t> is that impacts are both direct and indirect.</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IUCN red listed.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a:t>
            </a:r>
            <a:r>
              <a:rPr lang="en-US" baseline="0" dirty="0" err="1" smtClean="0"/>
              <a:t>when</a:t>
            </a:r>
            <a:r>
              <a:rPr lang="en-US" baseline="0" dirty="0" smtClean="0"/>
              <a:t> migration hormones tell them it’s time to depart for the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this as</a:t>
            </a:r>
            <a:r>
              <a:rPr lang="en-US" baseline="0" dirty="0" smtClean="0"/>
              <a:t> an unnatural situation.</a:t>
            </a:r>
          </a:p>
          <a:p>
            <a:r>
              <a:rPr lang="en-US" baseline="0" dirty="0" smtClean="0"/>
              <a:t>Mice encourage burrowing owls to winter on the islands, impacting the rare storm-petrel.</a:t>
            </a:r>
          </a:p>
          <a:p>
            <a:r>
              <a:rPr lang="en-US" baseline="0" dirty="0" smtClean="0"/>
              <a:t>Any unnatural impacts to such a rare species should be mitigated when possible.</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Benefits to not just Ashy Storm-Petrels but to the </a:t>
            </a:r>
            <a:r>
              <a:rPr lang="en-US" dirty="0" err="1" smtClean="0"/>
              <a:t>Farallon</a:t>
            </a:r>
            <a:r>
              <a:rPr lang="en-US" dirty="0" smtClean="0"/>
              <a:t> ecosystem</a:t>
            </a:r>
            <a:r>
              <a:rPr lang="en-US" baseline="0" dirty="0" smtClean="0"/>
              <a:t> as a whole.</a:t>
            </a:r>
          </a:p>
          <a:p>
            <a:r>
              <a:rPr lang="en-US" baseline="0" dirty="0" smtClean="0"/>
              <a:t>By eliminating mouse indirect and direct impacts, integrity of </a:t>
            </a:r>
            <a:r>
              <a:rPr lang="en-US" baseline="0" dirty="0" err="1" smtClean="0"/>
              <a:t>Farallon</a:t>
            </a:r>
            <a:r>
              <a:rPr lang="en-US" baseline="0" dirty="0" smtClean="0"/>
              <a:t> ecosystem can be restored.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Rodent pellet approved and registered for conservation projects, specifically</a:t>
            </a:r>
            <a:r>
              <a:rPr lang="en-US" baseline="0" dirty="0" smtClean="0"/>
              <a:t> for eradication projects on islands.</a:t>
            </a:r>
          </a:p>
          <a:p>
            <a:r>
              <a:rPr lang="en-US" baseline="0" dirty="0" smtClean="0"/>
              <a:t>Highly regulated.</a:t>
            </a:r>
          </a:p>
          <a:p>
            <a:r>
              <a:rPr lang="en-US" baseline="0" dirty="0" smtClean="0"/>
              <a:t>Delivered in very small concentrations in small, cereal-based pellets.</a:t>
            </a:r>
          </a:p>
          <a:p>
            <a:r>
              <a:rPr lang="en-US" baseline="0" dirty="0" smtClean="0"/>
              <a:t>Some may be familiar with efforts to restrict use of </a:t>
            </a:r>
            <a:r>
              <a:rPr lang="en-US" baseline="0" dirty="0" err="1" smtClean="0"/>
              <a:t>Brodifacoum</a:t>
            </a:r>
            <a:r>
              <a:rPr lang="en-US" baseline="0" dirty="0" smtClean="0"/>
              <a:t> and other anti-coagulant rodenticides.</a:t>
            </a:r>
          </a:p>
          <a:p>
            <a:r>
              <a:rPr lang="en-US" baseline="0" dirty="0" smtClean="0"/>
              <a:t>We support those restrictions in mainland situations where use is chronic and non-target impacts pervasive.</a:t>
            </a:r>
          </a:p>
          <a:p>
            <a:r>
              <a:rPr lang="en-US" baseline="0" dirty="0" smtClean="0"/>
              <a:t>But we also believe that in cases of one-time applications for conservation purposes, the benefits are very high.</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latin typeface="Arial" panose="020B0604020202020204" pitchFamily="34" charset="0"/>
              </a:rPr>
              <a:t>GENERAL DESCRIPTION OF OPERATIONS: The bait will be dispersed using a spreader bucket slung below a helicopter. A rotating disc </a:t>
            </a:r>
            <a:r>
              <a:rPr lang="en-US" sz="1300" dirty="0">
                <a:latin typeface="Arial" panose="020B0604020202020204" pitchFamily="34" charset="0"/>
              </a:rPr>
              <a:t>distributes </a:t>
            </a:r>
            <a:r>
              <a:rPr lang="en-US" sz="1300" dirty="0">
                <a:latin typeface="Arial" panose="020B0604020202020204" pitchFamily="34" charset="0"/>
              </a:rPr>
              <a:t>the bait </a:t>
            </a:r>
            <a:r>
              <a:rPr lang="en-US" sz="1300" dirty="0">
                <a:latin typeface="Arial" panose="020B0604020202020204" pitchFamily="34" charset="0"/>
              </a:rPr>
              <a:t>from the bucket </a:t>
            </a:r>
            <a:r>
              <a:rPr lang="en-US" sz="1300" dirty="0">
                <a:latin typeface="Arial" panose="020B0604020202020204" pitchFamily="34" charset="0"/>
              </a:rPr>
              <a:t>The dose rate, bait direction and swath width can all be controlled within set limits. This combination of techniques will enable all terrains to be effectively baited. </a:t>
            </a:r>
            <a:r>
              <a:rPr lang="en-US" sz="1300" dirty="0">
                <a:latin typeface="Arial" panose="020B0604020202020204" pitchFamily="34" charset="0"/>
                <a:cs typeface="Arial" panose="020B0604020202020204" pitchFamily="34" charset="0"/>
              </a:rPr>
              <a:t>Differential </a:t>
            </a:r>
            <a:r>
              <a:rPr lang="en-US" sz="1300" dirty="0">
                <a:latin typeface="Arial" panose="020B0604020202020204" pitchFamily="34" charset="0"/>
                <a:cs typeface="Arial" panose="020B0604020202020204" pitchFamily="34" charset="0"/>
              </a:rPr>
              <a:t>GPS will be used to guide the helicopter along a set of pre-determined paths designed to ensure that all areas are adequately baited.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31</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Include</a:t>
            </a:r>
            <a:r>
              <a:rPr lang="en-US" baseline="0" dirty="0" smtClean="0"/>
              <a:t> monitoring for residues in environment.</a:t>
            </a:r>
          </a:p>
          <a:p>
            <a:r>
              <a:rPr lang="en-US" baseline="0" dirty="0" smtClean="0"/>
              <a:t>Monitoring on both island, surrounding marine environment, and mainland.</a:t>
            </a:r>
          </a:p>
          <a:p>
            <a:r>
              <a:rPr lang="en-US" baseline="0" dirty="0" smtClean="0"/>
              <a:t>Partnering with Sanctuary’s Beach watch program to monitor mainland beaches.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smtClean="0"/>
              <a:t>Planning</a:t>
            </a:r>
            <a:r>
              <a:rPr lang="en-US" baseline="0" dirty="0" smtClean="0"/>
              <a:t> for the unexpected.</a:t>
            </a:r>
          </a:p>
          <a:p>
            <a:pPr marL="181240" indent="-181240" defTabSz="966612">
              <a:buFont typeface="Arial" panose="020B0604020202020204" pitchFamily="34" charset="0"/>
              <a:buChar char="•"/>
              <a:defRPr/>
            </a:pPr>
            <a:r>
              <a:rPr lang="en-US" sz="1300" dirty="0"/>
              <a:t>Identifying triggers and contingency responses to minimize impacts on </a:t>
            </a:r>
            <a:r>
              <a:rPr lang="en-US" sz="1300" dirty="0" err="1"/>
              <a:t>nontarget</a:t>
            </a:r>
            <a:r>
              <a:rPr lang="en-US" sz="1300" dirty="0"/>
              <a:t> resources</a:t>
            </a:r>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every successful eradication project utilized the rodenticide </a:t>
            </a:r>
            <a:r>
              <a:rPr lang="en-US" dirty="0" err="1" smtClean="0"/>
              <a:t>brodifacoum</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we do that benefits the Sanctuary benefits the Refuge.</a:t>
            </a:r>
          </a:p>
          <a:p>
            <a:r>
              <a:rPr lang="en-US" baseline="0" dirty="0" smtClean="0"/>
              <a:t>The Service would not propose such a project unless we believed that any benefits achieved would outweigh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24567222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Complex</a:t>
            </a:r>
            <a:r>
              <a:rPr lang="en-US" baseline="0" dirty="0" smtClean="0"/>
              <a:t> and sophisticated operations.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42</a:t>
            </a:fld>
            <a:endParaRPr lang="en-US" dirty="0"/>
          </a:p>
        </p:txBody>
      </p:sp>
    </p:spTree>
    <p:extLst>
      <p:ext uri="{BB962C8B-B14F-4D97-AF65-F5344CB8AC3E}">
        <p14:creationId xmlns:p14="http://schemas.microsoft.com/office/powerpoint/2010/main" val="26336369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55659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300" b="1" dirty="0"/>
              <a:t>SCENARIO</a:t>
            </a:r>
            <a:endParaRPr lang="en-US" sz="1300" dirty="0"/>
          </a:p>
          <a:p>
            <a:pPr rtl="0" eaLnBrk="1" fontAlgn="auto" latinLnBrk="0" hangingPunct="1"/>
            <a:r>
              <a:rPr lang="en-US" sz="1300" dirty="0"/>
              <a:t>A shipping accident or an incident during the transfer of bait by helicopter from ship to shore results in bait entering the marine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Bait will remain in secure water-resistant containers for all transport.</a:t>
            </a:r>
          </a:p>
          <a:p>
            <a:pPr marL="181240" indent="-181240" fontAlgn="t">
              <a:buFont typeface="Arial" panose="020B0604020202020204" pitchFamily="34" charset="0"/>
              <a:buChar char="•"/>
            </a:pPr>
            <a:r>
              <a:rPr lang="en-US" sz="1300" dirty="0"/>
              <a:t>The vessel shipping bait to the South Farallon Islands will only depart the mainland if sea conditions are suitable.</a:t>
            </a:r>
          </a:p>
          <a:p>
            <a:pPr marL="181240" indent="-181240" fontAlgn="t">
              <a:buFont typeface="Arial" panose="020B0604020202020204" pitchFamily="34" charset="0"/>
              <a:buChar char="•"/>
            </a:pPr>
            <a:r>
              <a:rPr lang="en-US" sz="1300" dirty="0"/>
              <a:t>Helicopter off-loading of the bait from ship to shore will only be undertaken in good visibility and in wind speeds less than 25knots. </a:t>
            </a:r>
          </a:p>
          <a:p>
            <a:pPr marL="181240" indent="-181240" fontAlgn="t">
              <a:buFont typeface="Arial" panose="020B0604020202020204" pitchFamily="34" charset="0"/>
              <a:buChar char="•"/>
            </a:pPr>
            <a:r>
              <a:rPr lang="en-US" sz="1300" dirty="0"/>
              <a:t>A helicopter with a lifting capacity that exceeds the load size of the bait containers will be used to off-load bait containers from the ship onto Southeast Farallon Island.</a:t>
            </a:r>
          </a:p>
          <a:p>
            <a:pPr marL="181240" indent="-181240" fontAlgn="t">
              <a:buFont typeface="Arial" panose="020B0604020202020204" pitchFamily="34" charset="0"/>
              <a:buChar char="•"/>
            </a:pPr>
            <a:r>
              <a:rPr lang="en-US" sz="1300" dirty="0"/>
              <a:t>Only one container of bait will be airlifted at a time and each container will be attached to the helicopter’s belly hook by at least two straps that individually exceed the limits of the load.</a:t>
            </a:r>
          </a:p>
          <a:p>
            <a:pPr marL="181240" indent="-181240" fontAlgn="t">
              <a:buFont typeface="Arial" panose="020B0604020202020204" pitchFamily="34" charset="0"/>
              <a:buChar char="•"/>
            </a:pPr>
            <a:r>
              <a:rPr lang="en-US" sz="1300" dirty="0"/>
              <a:t>All aviation, maritime and shipping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rtl="0" eaLnBrk="1" fontAlgn="t" latinLnBrk="0" hangingPunct="1"/>
            <a:r>
              <a:rPr lang="en-US" sz="1300" b="1" dirty="0"/>
              <a:t>RESPONSE</a:t>
            </a:r>
          </a:p>
          <a:p>
            <a:pPr marL="181240" indent="-181240" fontAlgn="t">
              <a:buFont typeface="Arial" panose="020B0604020202020204" pitchFamily="34" charset="0"/>
              <a:buChar char="•"/>
            </a:pPr>
            <a:r>
              <a:rPr lang="en-US" sz="1300" dirty="0"/>
              <a:t>In the event of a bait container being lost into the sea the National Response Center and other federal and state authorities will be notified immediately  </a:t>
            </a:r>
          </a:p>
          <a:p>
            <a:pPr marL="181240" indent="-181240" fontAlgn="t">
              <a:buFont typeface="Arial" panose="020B0604020202020204" pitchFamily="34" charset="0"/>
              <a:buChar char="•"/>
            </a:pPr>
            <a:r>
              <a:rPr lang="en-US" sz="1300" dirty="0"/>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81240" indent="-181240" fontAlgn="t">
              <a:buFont typeface="Arial" panose="020B0604020202020204" pitchFamily="34" charset="0"/>
              <a:buChar char="•"/>
            </a:pPr>
            <a:r>
              <a:rPr lang="en-US" sz="1300" dirty="0"/>
              <a:t>Regardless of whether the container can be immediately recovered, USFWS staff will document the coordinates of the spill location and will support the U.S. Coast Guard and other response authorities to recover the lost container or containers.  </a:t>
            </a:r>
          </a:p>
          <a:p>
            <a:pPr marL="181240" indent="-181240" fontAlgn="t">
              <a:buFont typeface="Arial" panose="020B0604020202020204" pitchFamily="34" charset="0"/>
              <a:buChar char="•"/>
            </a:pPr>
            <a:r>
              <a:rPr lang="en-US" sz="1300" dirty="0"/>
              <a:t>If a bait container breaks open on impact and rodent bait cannot be contained,  the spill coordinates will be documented and USFWS staff will support the response personnel to recover any bait that can be recovered.  </a:t>
            </a:r>
          </a:p>
          <a:p>
            <a:pPr marL="181240" indent="-181240" fontAlgn="t">
              <a:buFont typeface="Arial" panose="020B0604020202020204" pitchFamily="34" charset="0"/>
              <a:buChar char="•"/>
            </a:pPr>
            <a:r>
              <a:rPr lang="en-US" sz="1300" dirty="0"/>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endParaRPr lang="en-US" sz="1300" dirty="0"/>
          </a:p>
          <a:p>
            <a:r>
              <a:rPr lang="en-US" sz="1300" b="1" dirty="0"/>
              <a:t>SCENARIO</a:t>
            </a:r>
          </a:p>
          <a:p>
            <a:r>
              <a:rPr lang="en-US" sz="1300" dirty="0"/>
              <a:t>A bait spreading bucket with a partial or full load of bait is lost into the marine environment.</a:t>
            </a:r>
          </a:p>
          <a:p>
            <a:pPr defTabSz="966612">
              <a:defRPr/>
            </a:pPr>
            <a:r>
              <a:rPr lang="en-US" sz="1300" b="1" dirty="0"/>
              <a:t>PRECAUTIONS</a:t>
            </a:r>
          </a:p>
          <a:p>
            <a:pPr marL="181240" indent="-181240">
              <a:buFont typeface="Arial" panose="020B0604020202020204" pitchFamily="34" charset="0"/>
              <a:buChar char="•"/>
            </a:pPr>
            <a:r>
              <a:rPr lang="en-US" sz="1300" dirty="0"/>
              <a:t>The spreader bucket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Aerial bait spread will only be undertaken in good visibility and in wind speeds less than 25-30 knots .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helicopter will remain within 200m of land at all time during bait spread.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The National Response Center and other appropriate authorities will be notified immediately in the event of a bait-spreading bucket being lost into the marine environment. </a:t>
            </a:r>
          </a:p>
          <a:p>
            <a:pPr marL="181240" indent="-181240" fontAlgn="t">
              <a:buFont typeface="Arial" panose="020B0604020202020204" pitchFamily="34" charset="0"/>
              <a:buChar char="•"/>
            </a:pPr>
            <a:r>
              <a:rPr lang="en-US" sz="1300" dirty="0"/>
              <a:t>USFWS staff will document the coordinates of the spill location and will support the response personnel to recover the lost bucket and any uncontained bait.  </a:t>
            </a:r>
          </a:p>
          <a:p>
            <a:pPr marL="181240" indent="-181240" fontAlgn="t">
              <a:buFont typeface="Arial" panose="020B0604020202020204" pitchFamily="34" charset="0"/>
              <a:buChar char="•"/>
            </a:pPr>
            <a:r>
              <a:rPr lang="en-US" sz="1300" dirty="0"/>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300" dirty="0"/>
          </a:p>
          <a:p>
            <a:pPr rtl="0" eaLnBrk="1" fontAlgn="auto" latinLnBrk="0" hangingPunct="1"/>
            <a:r>
              <a:rPr lang="en-US" sz="1300" b="1" dirty="0"/>
              <a:t>SCENARIO</a:t>
            </a:r>
          </a:p>
          <a:p>
            <a:pPr rtl="0" eaLnBrk="1" fontAlgn="auto" latinLnBrk="0" hangingPunct="1"/>
            <a:r>
              <a:rPr lang="en-US" sz="1300" dirty="0"/>
              <a:t>A bait spreading bucket with a partial or full load of bait or container of bait being stored on Southeast Farallon Island is spilled into the terrestrial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The spreader bucket or other container type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Containers of bait will be placed on stable, flat surfaces.</a:t>
            </a:r>
          </a:p>
          <a:p>
            <a:pPr marL="181240" indent="-181240" fontAlgn="t">
              <a:buFont typeface="Arial" panose="020B0604020202020204" pitchFamily="34" charset="0"/>
              <a:buChar char="•"/>
            </a:pPr>
            <a:r>
              <a:rPr lang="en-US" sz="1300" dirty="0"/>
              <a:t>Sufficient number of personnel will be used when moving bait from one terrestrial location to another.</a:t>
            </a:r>
          </a:p>
          <a:p>
            <a:pPr marL="181240" indent="-181240" fontAlgn="t">
              <a:buFont typeface="Arial" panose="020B0604020202020204" pitchFamily="34" charset="0"/>
              <a:buChar char="•"/>
            </a:pPr>
            <a:r>
              <a:rPr lang="en-US" sz="1300" dirty="0"/>
              <a:t>Aerial bait spread will only be undertaken in good visibility and in wind speeds less than 25knots.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In the event of a bait-spreading bucket spilling bait onto land, or bait spilled onto land by other means, USFWS staff will document the spill location and other information pertinent to the spill before initiating a cleanup operation to recover the bait.  </a:t>
            </a:r>
          </a:p>
          <a:p>
            <a:pPr marL="181240" indent="-181240" fontAlgn="t">
              <a:buFont typeface="Arial" panose="020B0604020202020204" pitchFamily="34" charset="0"/>
              <a:buChar char="•"/>
            </a:pPr>
            <a:r>
              <a:rPr lang="en-US" sz="1300" dirty="0"/>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2316584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defTabSz="966612" eaLnBrk="0" fontAlgn="base" hangingPunct="0">
              <a:spcBef>
                <a:spcPct val="30000"/>
              </a:spcBef>
              <a:spcAft>
                <a:spcPct val="0"/>
              </a:spcAf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defTabSz="966612" eaLnBrk="0" fontAlgn="base" hangingPunct="0">
              <a:spcBef>
                <a:spcPct val="30000"/>
              </a:spcBef>
              <a:spcAft>
                <a:spcPct val="0"/>
              </a:spcAf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aseline="0" dirty="0" smtClean="0"/>
              <a:t>Has demonstrated the interconnectedness of the islands and sanctuary.</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an age of mass extinctions.</a:t>
            </a:r>
          </a:p>
          <a:p>
            <a:r>
              <a:rPr lang="en-US" baseline="0" dirty="0" smtClean="0"/>
              <a:t>Despite small % of earth’s land mass, majority of extinctions on islands.</a:t>
            </a:r>
          </a:p>
          <a:p>
            <a:r>
              <a:rPr lang="en-US" baseline="0" dirty="0" smtClean="0"/>
              <a:t>And, large majority of those extinctions are due to invasive species, including things like rats and mice.</a:t>
            </a:r>
          </a:p>
          <a:p>
            <a:r>
              <a:rPr lang="en-US" baseline="0" dirty="0" smtClean="0"/>
              <a:t>Most islands evolved without mammalian predators.  Introductions have been devastating.</a:t>
            </a:r>
          </a:p>
          <a:p>
            <a:r>
              <a:rPr lang="en-US" baseline="0" dirty="0" err="1" smtClean="0"/>
              <a:t>Farallon</a:t>
            </a:r>
            <a:r>
              <a:rPr lang="en-US" baseline="0" dirty="0" smtClean="0"/>
              <a:t> project is part of this global effort.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2/18/2020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2/18/2020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2/18/2020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2/18/2020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2/18/2020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2/18/2020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2/18/2020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2/18/2020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2/18/2020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2/18/2020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2/18/2020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12" Type="http://schemas.openxmlformats.org/officeDocument/2006/relationships/image" Target="../media/image61.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34.emf"/><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1.emf"/><Relationship Id="rId5" Type="http://schemas.openxmlformats.org/officeDocument/2006/relationships/image" Target="../media/image70.jpg"/><Relationship Id="rId4" Type="http://schemas.openxmlformats.org/officeDocument/2006/relationships/image" Target="../media/image69.e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2.jpeg"/><Relationship Id="rId7"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73.jpeg"/></Relationships>
</file>

<file path=ppt/slides/_rels/slide3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79.jpeg"/><Relationship Id="rId5" Type="http://schemas.openxmlformats.org/officeDocument/2006/relationships/image" Target="../media/image78.jp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8" Type="http://schemas.openxmlformats.org/officeDocument/2006/relationships/image" Target="../media/image89.jpeg"/><Relationship Id="rId13" Type="http://schemas.openxmlformats.org/officeDocument/2006/relationships/image" Target="../media/image94.jpg"/><Relationship Id="rId18" Type="http://schemas.openxmlformats.org/officeDocument/2006/relationships/image" Target="../media/image99.jpg"/><Relationship Id="rId3" Type="http://schemas.openxmlformats.org/officeDocument/2006/relationships/image" Target="../media/image84.png"/><Relationship Id="rId7" Type="http://schemas.openxmlformats.org/officeDocument/2006/relationships/image" Target="../media/image88.jpg"/><Relationship Id="rId12" Type="http://schemas.openxmlformats.org/officeDocument/2006/relationships/image" Target="../media/image93.png"/><Relationship Id="rId17" Type="http://schemas.openxmlformats.org/officeDocument/2006/relationships/image" Target="../media/image98.jpeg"/><Relationship Id="rId2" Type="http://schemas.openxmlformats.org/officeDocument/2006/relationships/notesSlide" Target="../notesSlides/notesSlide38.xml"/><Relationship Id="rId16" Type="http://schemas.openxmlformats.org/officeDocument/2006/relationships/image" Target="../media/image97.jpeg"/><Relationship Id="rId1" Type="http://schemas.openxmlformats.org/officeDocument/2006/relationships/slideLayout" Target="../slideLayouts/slideLayout8.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5" Type="http://schemas.openxmlformats.org/officeDocument/2006/relationships/image" Target="../media/image96.png"/><Relationship Id="rId10" Type="http://schemas.openxmlformats.org/officeDocument/2006/relationships/image" Target="../media/image91.jpeg"/><Relationship Id="rId4" Type="http://schemas.openxmlformats.org/officeDocument/2006/relationships/image" Target="../media/image85.jpg"/><Relationship Id="rId9" Type="http://schemas.openxmlformats.org/officeDocument/2006/relationships/image" Target="../media/image90.jpeg"/><Relationship Id="rId14"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4.emf"/></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9576" y="2044006"/>
            <a:ext cx="10186416" cy="2646878"/>
          </a:xfrm>
          <a:prstGeom prst="rect">
            <a:avLst/>
          </a:prstGeom>
        </p:spPr>
        <p:txBody>
          <a:bodyPr wrap="square">
            <a:spAutoFit/>
          </a:bodyPr>
          <a:lstStyle/>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Currently in experimental phase</a:t>
            </a:r>
            <a:endParaRPr lang="en-US" sz="2400" b="1" dirty="0">
              <a:solidFill>
                <a:srgbClr val="F1730C"/>
              </a:solidFill>
            </a:endParaRPr>
          </a:p>
          <a:p>
            <a:pPr marL="1371600" lvl="2" indent="-457200">
              <a:spcBef>
                <a:spcPts val="1200"/>
              </a:spcBef>
              <a:spcAft>
                <a:spcPts val="1800"/>
              </a:spcAft>
              <a:buSzPct val="100000"/>
              <a:buFont typeface="Arial" panose="020B0604020202020204" pitchFamily="34" charset="0"/>
              <a:buChar char="•"/>
            </a:pPr>
            <a:r>
              <a:rPr lang="en-US" sz="2400" b="1" dirty="0" smtClean="0">
                <a:solidFill>
                  <a:srgbClr val="F1730C"/>
                </a:solidFill>
              </a:rPr>
              <a:t>Extensive research and trials needed</a:t>
            </a:r>
            <a:endParaRPr lang="en-US" sz="2400" b="1" dirty="0">
              <a:solidFill>
                <a:srgbClr val="F1730C"/>
              </a:solidFill>
              <a:cs typeface="Calibri" pitchFamily="34" charset="0"/>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 (not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2769989"/>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smtClean="0"/>
              <a:t>bio-accumulate</a:t>
            </a:r>
            <a:endParaRPr lang="en-US" sz="2000" dirty="0" smtClean="0"/>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1067124641"/>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08817802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Contingency Planning</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p:bldP spid="1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a:t>Ancapa</a:t>
            </a:r>
            <a:r>
              <a:rPr lang="en-US" sz="2800" b="1" dirty="0"/>
              <a:t> </a:t>
            </a:r>
            <a:r>
              <a:rPr lang="en-US" sz="2800" b="1" dirty="0" smtClean="0"/>
              <a:t>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145711"/>
            <a:ext cx="11146971" cy="584775"/>
          </a:xfrm>
          <a:prstGeom prst="rect">
            <a:avLst/>
          </a:prstGeom>
          <a:noFill/>
        </p:spPr>
        <p:txBody>
          <a:bodyPr wrap="square" rtlCol="0">
            <a:spAutoFit/>
          </a:bodyPr>
          <a:lstStyle/>
          <a:p>
            <a:pPr algn="ctr"/>
            <a:r>
              <a:rPr lang="en-US" sz="3200" dirty="0">
                <a:solidFill>
                  <a:srgbClr val="007698"/>
                </a:solidFill>
              </a:rPr>
              <a:t>Organizations </a:t>
            </a:r>
            <a:r>
              <a:rPr lang="en-US" sz="3200" dirty="0" smtClean="0">
                <a:solidFill>
                  <a:srgbClr val="007698"/>
                </a:solidFill>
              </a:rPr>
              <a:t>Supportive of Project </a:t>
            </a:r>
            <a:endParaRPr lang="en-US" sz="3200" dirty="0">
              <a:solidFill>
                <a:srgbClr val="007698"/>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209" y="1068878"/>
            <a:ext cx="2526505" cy="8955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4597" y="1040747"/>
            <a:ext cx="2633789" cy="109528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6009" y="847225"/>
            <a:ext cx="1163992" cy="1659308"/>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0113" y="2710188"/>
            <a:ext cx="1911905" cy="907408"/>
          </a:xfrm>
          <a:prstGeom prst="rect">
            <a:avLst/>
          </a:prstGeom>
        </p:spPr>
      </p:pic>
      <p:pic>
        <p:nvPicPr>
          <p:cNvPr id="17" name="Picture 16"/>
          <p:cNvPicPr>
            <a:picLocks noChangeAspect="1"/>
          </p:cNvPicPr>
          <p:nvPr/>
        </p:nvPicPr>
        <p:blipFill rotWithShape="1">
          <a:blip r:embed="rId7">
            <a:extLst>
              <a:ext uri="{28A0092B-C50C-407E-A947-70E740481C1C}">
                <a14:useLocalDpi xmlns:a14="http://schemas.microsoft.com/office/drawing/2010/main" val="0"/>
              </a:ext>
            </a:extLst>
          </a:blip>
          <a:srcRect t="15340" b="19950"/>
          <a:stretch/>
        </p:blipFill>
        <p:spPr>
          <a:xfrm>
            <a:off x="9705426" y="2869071"/>
            <a:ext cx="1886150" cy="1220507"/>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10092" y="4601549"/>
            <a:ext cx="2413302" cy="793976"/>
          </a:xfrm>
          <a:prstGeom prst="rect">
            <a:avLst/>
          </a:prstGeom>
        </p:spPr>
      </p:pic>
      <p:pic>
        <p:nvPicPr>
          <p:cNvPr id="20" name="Picture 19"/>
          <p:cNvPicPr>
            <a:picLocks noChangeAspect="1"/>
          </p:cNvPicPr>
          <p:nvPr/>
        </p:nvPicPr>
        <p:blipFill rotWithShape="1">
          <a:blip r:embed="rId9" cstate="print">
            <a:extLst>
              <a:ext uri="{28A0092B-C50C-407E-A947-70E740481C1C}">
                <a14:useLocalDpi xmlns:a14="http://schemas.microsoft.com/office/drawing/2010/main" val="0"/>
              </a:ext>
            </a:extLst>
          </a:blip>
          <a:srcRect l="30407" t="4755" r="30467" b="7481"/>
          <a:stretch/>
        </p:blipFill>
        <p:spPr>
          <a:xfrm>
            <a:off x="8156112" y="2752611"/>
            <a:ext cx="1128451" cy="1423839"/>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2797" y="5908805"/>
            <a:ext cx="2765684" cy="403329"/>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18444" y="4447896"/>
            <a:ext cx="1227212" cy="1227212"/>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46335" y="5532920"/>
            <a:ext cx="3191745" cy="923569"/>
          </a:xfrm>
          <a:prstGeom prst="rect">
            <a:avLst/>
          </a:prstGeom>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44678" y="2694469"/>
            <a:ext cx="1350625" cy="1350625"/>
          </a:xfrm>
          <a:prstGeom prst="rect">
            <a:avLst/>
          </a:prstGeom>
        </p:spPr>
      </p:pic>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85881" y="877409"/>
            <a:ext cx="1715320" cy="1715320"/>
          </a:xfrm>
          <a:prstGeom prst="rect">
            <a:avLst/>
          </a:prstGeom>
        </p:spPr>
      </p:pic>
      <p:pic>
        <p:nvPicPr>
          <p:cNvPr id="26" name="Picture 2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8058" y="5561864"/>
            <a:ext cx="2944324" cy="1104121"/>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015444" y="4475940"/>
            <a:ext cx="1240110" cy="1104288"/>
          </a:xfrm>
          <a:prstGeom prst="rect">
            <a:avLst/>
          </a:prstGeom>
        </p:spPr>
      </p:pic>
      <p:pic>
        <p:nvPicPr>
          <p:cNvPr id="28" name="Picture 2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4884" y="2705709"/>
            <a:ext cx="1560541" cy="1560541"/>
          </a:xfrm>
          <a:prstGeom prst="rect">
            <a:avLst/>
          </a:prstGeom>
        </p:spPr>
      </p:pic>
      <p:pic>
        <p:nvPicPr>
          <p:cNvPr id="29" name="Picture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0686" y="4543810"/>
            <a:ext cx="2204567" cy="745206"/>
          </a:xfrm>
          <a:prstGeom prst="rect">
            <a:avLst/>
          </a:prstGeom>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40</a:t>
            </a:fld>
            <a:endParaRPr lang="en-US" dirty="0"/>
          </a:p>
        </p:txBody>
      </p:sp>
    </p:spTree>
    <p:extLst>
      <p:ext uri="{BB962C8B-B14F-4D97-AF65-F5344CB8AC3E}">
        <p14:creationId xmlns:p14="http://schemas.microsoft.com/office/powerpoint/2010/main" val="23661074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a:t>
            </a:r>
            <a:r>
              <a:rPr lang="en-US" dirty="0" smtClean="0"/>
              <a:t>Rodent Eradication Incident </a:t>
            </a:r>
            <a:r>
              <a:rPr lang="en-US" dirty="0"/>
              <a:t>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Wingdings" panose="05000000000000000000" pitchFamily="2" charset="2"/>
              <a:buChar char="ü"/>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Mammal Protection Act - IHA</a:t>
            </a: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Water Act - 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Historic Preservation Act – Section 106</a:t>
            </a:r>
          </a:p>
          <a:p>
            <a:pPr>
              <a:lnSpc>
                <a:spcPct val="150000"/>
              </a:lnSpc>
              <a:buSzPct val="100000"/>
              <a:buFont typeface="Arial" panose="020B0604020202020204" pitchFamily="34" charset="0"/>
              <a:buChar char="•"/>
            </a:pPr>
            <a:r>
              <a:rPr lang="en-US" sz="2200" b="1" dirty="0" smtClean="0">
                <a:solidFill>
                  <a:srgbClr val="F1730C"/>
                </a:solidFill>
              </a:rPr>
              <a:t>Federal 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21575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44</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9532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Islands</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11A7EECF-3FE8-4DBB-9463-8E61D28011CD}"/>
</file>

<file path=customXml/itemProps2.xml><?xml version="1.0" encoding="utf-8"?>
<ds:datastoreItem xmlns:ds="http://schemas.openxmlformats.org/officeDocument/2006/customXml" ds:itemID="{D47A8BF7-ECF1-4751-9F03-BDA0AFAF9969}"/>
</file>

<file path=customXml/itemProps3.xml><?xml version="1.0" encoding="utf-8"?>
<ds:datastoreItem xmlns:ds="http://schemas.openxmlformats.org/officeDocument/2006/customXml" ds:itemID="{9F6F5639-9563-4D5E-8B28-FF628D995DEF}"/>
</file>

<file path=docProps/app.xml><?xml version="1.0" encoding="utf-8"?>
<Properties xmlns="http://schemas.openxmlformats.org/officeDocument/2006/extended-properties" xmlns:vt="http://schemas.openxmlformats.org/officeDocument/2006/docPropsVTypes">
  <Template/>
  <TotalTime>13954</TotalTime>
  <Words>3852</Words>
  <Application>Microsoft Office PowerPoint</Application>
  <PresentationFormat>Widescreen</PresentationFormat>
  <Paragraphs>476</Paragraphs>
  <Slides>44</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Century Expanded LT Std</vt:lpstr>
      <vt:lpstr>Century Gothic</vt:lpstr>
      <vt:lpstr>Times New Roman</vt:lpstr>
      <vt:lpstr>Wingdings</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590</cp:revision>
  <cp:lastPrinted>2020-02-18T20:35:33Z</cp:lastPrinted>
  <dcterms:created xsi:type="dcterms:W3CDTF">2019-08-01T23:51:04Z</dcterms:created>
  <dcterms:modified xsi:type="dcterms:W3CDTF">2020-02-18T20:37:10Z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639500.000000000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